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32"/>
  </p:notesMasterIdLst>
  <p:handoutMasterIdLst>
    <p:handoutMasterId r:id="rId33"/>
  </p:handoutMasterIdLst>
  <p:sldIdLst>
    <p:sldId id="433" r:id="rId2"/>
    <p:sldId id="806" r:id="rId3"/>
    <p:sldId id="273" r:id="rId4"/>
    <p:sldId id="274" r:id="rId5"/>
    <p:sldId id="294" r:id="rId6"/>
    <p:sldId id="27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325" r:id="rId27"/>
    <p:sldId id="307" r:id="rId28"/>
    <p:sldId id="308" r:id="rId29"/>
    <p:sldId id="310" r:id="rId30"/>
    <p:sldId id="311" r:id="rId31"/>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806"/>
            <p14:sldId id="273"/>
            <p14:sldId id="274"/>
            <p14:sldId id="294"/>
            <p14:sldId id="27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325"/>
            <p14:sldId id="307"/>
            <p14:sldId id="308"/>
            <p14:sldId id="310"/>
            <p14:sldId id="31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30103"/>
    <a:srgbClr val="01395D"/>
    <a:srgbClr val="00385E"/>
    <a:srgbClr val="0072BF"/>
    <a:srgbClr val="F4CDB9"/>
    <a:srgbClr val="F4ECE8"/>
    <a:srgbClr val="FFFFFF"/>
    <a:srgbClr val="EAEAEA"/>
    <a:srgbClr val="351959"/>
    <a:srgbClr val="F4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autoAdjust="0"/>
    <p:restoredTop sz="91448" autoAdjust="0"/>
  </p:normalViewPr>
  <p:slideViewPr>
    <p:cSldViewPr snapToGrid="0" snapToObjects="1">
      <p:cViewPr varScale="1">
        <p:scale>
          <a:sx n="163" d="100"/>
          <a:sy n="163" d="100"/>
        </p:scale>
        <p:origin x="464" y="16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10/28/18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28 October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28 October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28 October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28 October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28 October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28 October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28 October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28 October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28 October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28 October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28 October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0.xml"/><Relationship Id="rId5" Type="http://schemas.openxmlformats.org/officeDocument/2006/relationships/slide" Target="slide26.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2"/>
            </a:pPr>
            <a:r>
              <a:rPr lang="en-US" sz="900" dirty="0"/>
              <a:t> Name the device type “</a:t>
            </a:r>
            <a:r>
              <a:rPr lang="en-US" sz="900" b="1" dirty="0"/>
              <a:t>ESP32</a:t>
            </a:r>
            <a:r>
              <a:rPr lang="en-US" sz="900" dirty="0"/>
              <a:t>”. Proceed by clicking “</a:t>
            </a:r>
            <a:r>
              <a:rPr lang="en-US" sz="900" i="1" dirty="0"/>
              <a:t>Next</a:t>
            </a:r>
            <a:r>
              <a:rPr lang="en-US" sz="900" dirty="0"/>
              <a:t>”. </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58996"/>
            <a:ext cx="3732008" cy="14470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3"/>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4"/>
            </a:pPr>
            <a:r>
              <a:rPr lang="en-US" sz="900" dirty="0"/>
              <a:t>Click on “</a:t>
            </a:r>
            <a:r>
              <a:rPr lang="en-US" sz="900" i="1" dirty="0"/>
              <a:t>Register Devices</a:t>
            </a:r>
            <a:r>
              <a:rPr lang="en-US" sz="900" dirty="0"/>
              <a:t>”.</a:t>
            </a:r>
            <a:endParaRPr lang="en-GB"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4"/>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261143"/>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6.r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54" y="2089916"/>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Authentication Token. Open your notepad and paste it there. There is no option to retrieve it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 button.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903" y="2340621"/>
            <a:ext cx="3035613" cy="24183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a:p>
            <a:pPr marL="228600" indent="-228600">
              <a:buFont typeface="+mj-lt"/>
              <a:buAutoNum type="alphaLcPeriod"/>
            </a:pPr>
            <a:r>
              <a:rPr lang="en-US" sz="900" dirty="0"/>
              <a:t>After you restart, please check if your board is visible in Arduino IDE (click on Tools/Port).</a:t>
            </a:r>
            <a:r>
              <a:rPr lang="en-GB" sz="900" dirty="0"/>
              <a:t> </a:t>
            </a:r>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082827" y="2484034"/>
            <a:ext cx="2673783" cy="267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Plug in the USB cable. 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600565" y="2081992"/>
            <a:ext cx="4208699" cy="2676937"/>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49B-A66E-0143-B97C-97BFB14C23A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4B321A-CA9B-8B40-B572-00D7663BCB56}"/>
              </a:ext>
            </a:extLst>
          </p:cNvPr>
          <p:cNvSpPr>
            <a:spLocks noGrp="1"/>
          </p:cNvSpPr>
          <p:nvPr>
            <p:ph idx="1"/>
          </p:nvPr>
        </p:nvSpPr>
        <p:spPr/>
        <p:txBody>
          <a:bodyPr/>
          <a:lstStyle/>
          <a:p>
            <a:pPr marL="259543" lvl="1" indent="0">
              <a:buNone/>
            </a:pPr>
            <a:r>
              <a:rPr lang="en-US" dirty="0"/>
              <a:t>TODOs</a:t>
            </a:r>
          </a:p>
          <a:p>
            <a:pPr lvl="1">
              <a:buFontTx/>
              <a:buChar char="-"/>
            </a:pPr>
            <a:r>
              <a:rPr lang="en-US" dirty="0"/>
              <a:t>Adapt content to 8266</a:t>
            </a:r>
          </a:p>
          <a:p>
            <a:pPr lvl="1">
              <a:buFontTx/>
              <a:buChar char="-"/>
            </a:pPr>
            <a:r>
              <a:rPr lang="en-US" dirty="0"/>
              <a:t>Include wiring process for three sensors:</a:t>
            </a:r>
          </a:p>
          <a:p>
            <a:pPr lvl="2">
              <a:buFontTx/>
              <a:buChar char="-"/>
            </a:pPr>
            <a:r>
              <a:rPr lang="en-US" dirty="0"/>
              <a:t>Include code for 2.5 to 10 um.</a:t>
            </a:r>
          </a:p>
          <a:p>
            <a:pPr lvl="2">
              <a:buFontTx/>
              <a:buChar char="-"/>
            </a:pPr>
            <a:r>
              <a:rPr lang="en-US" dirty="0"/>
              <a:t>CO</a:t>
            </a:r>
          </a:p>
          <a:p>
            <a:pPr lvl="1">
              <a:buFontTx/>
              <a:buChar char="-"/>
            </a:pPr>
            <a:r>
              <a:rPr lang="en-US" dirty="0"/>
              <a:t>Relate to citizen science</a:t>
            </a:r>
          </a:p>
          <a:p>
            <a:pPr lvl="1">
              <a:buFontTx/>
              <a:buChar char="-"/>
            </a:pPr>
            <a:r>
              <a:rPr lang="en-US" dirty="0"/>
              <a:t>Include </a:t>
            </a:r>
            <a:r>
              <a:rPr lang="en-US" dirty="0" err="1"/>
              <a:t>NodeRED</a:t>
            </a:r>
            <a:r>
              <a:rPr lang="en-US" dirty="0"/>
              <a:t> example</a:t>
            </a:r>
          </a:p>
          <a:p>
            <a:pPr lvl="1">
              <a:buFontTx/>
              <a:buChar char="-"/>
            </a:pPr>
            <a:r>
              <a:rPr lang="en-US" dirty="0"/>
              <a:t>Include Python example</a:t>
            </a:r>
          </a:p>
          <a:p>
            <a:pPr lvl="1">
              <a:buFontTx/>
              <a:buChar char="-"/>
            </a:pPr>
            <a:r>
              <a:rPr lang="en-US" dirty="0"/>
              <a:t>Explain sensor principle</a:t>
            </a:r>
          </a:p>
          <a:p>
            <a:pPr lvl="1">
              <a:buFontTx/>
              <a:buChar char="-"/>
            </a:pPr>
            <a:endParaRPr lang="en-US" dirty="0"/>
          </a:p>
        </p:txBody>
      </p:sp>
      <p:sp>
        <p:nvSpPr>
          <p:cNvPr id="4" name="Slide Number Placeholder 3">
            <a:extLst>
              <a:ext uri="{FF2B5EF4-FFF2-40B4-BE49-F238E27FC236}">
                <a16:creationId xmlns:a16="http://schemas.microsoft.com/office/drawing/2014/main" id="{2F360179-6427-1040-AE36-2B9107B86390}"/>
              </a:ext>
            </a:extLst>
          </p:cNvPr>
          <p:cNvSpPr>
            <a:spLocks noGrp="1"/>
          </p:cNvSpPr>
          <p:nvPr>
            <p:ph type="sldNum" sz="quarter" idx="10"/>
          </p:nvPr>
        </p:nvSpPr>
        <p:spPr/>
        <p:txBody>
          <a:bodyPr/>
          <a:lstStyle/>
          <a:p>
            <a:fld id="{F271A766-F9F7-4E49-9B12-6D2EFA8DB887}" type="slidenum">
              <a:rPr lang="en-US" altLang="nl-NL" smtClean="0"/>
              <a:pPr/>
              <a:t>2</a:t>
            </a:fld>
            <a:endParaRPr lang="en-US" altLang="nl-NL" dirty="0"/>
          </a:p>
        </p:txBody>
      </p:sp>
      <p:sp>
        <p:nvSpPr>
          <p:cNvPr id="5" name="Date Placeholder 4">
            <a:extLst>
              <a:ext uri="{FF2B5EF4-FFF2-40B4-BE49-F238E27FC236}">
                <a16:creationId xmlns:a16="http://schemas.microsoft.com/office/drawing/2014/main" id="{DEA50899-4DD3-C145-98EB-51D31C9F0C65}"/>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spTree>
    <p:extLst>
      <p:ext uri="{BB962C8B-B14F-4D97-AF65-F5344CB8AC3E}">
        <p14:creationId xmlns:p14="http://schemas.microsoft.com/office/powerpoint/2010/main" val="408980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1757126"/>
            <a:ext cx="4565045" cy="1640817"/>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endParaRPr lang="en-US" sz="900" dirty="0"/>
          </a:p>
          <a:p>
            <a:pPr marL="0" indent="0">
              <a:buNone/>
            </a:pPr>
            <a:r>
              <a:rPr lang="en-US" sz="900" dirty="0"/>
              <a:t>At the top of the code, include the wi-fi credentials and edit the values for </a:t>
            </a:r>
            <a:r>
              <a:rPr lang="en-US" sz="900" i="1" dirty="0"/>
              <a:t>ORG</a:t>
            </a:r>
            <a:r>
              <a:rPr lang="en-US" sz="900" dirty="0"/>
              <a:t>, DEVICE_TYPE, DEVICE_ID and TOKEN </a:t>
            </a:r>
            <a:endParaRPr lang="en-US" sz="1238" dirty="0"/>
          </a:p>
          <a:p>
            <a:pPr marL="257175" indent="-257175">
              <a:lnSpc>
                <a:spcPct val="104999"/>
              </a:lnSpc>
              <a:buFont typeface="+mj-lt"/>
              <a:buAutoNum type="alphaLcPeriod" startAt="2"/>
            </a:pPr>
            <a:r>
              <a:rPr lang="en-US" sz="900" dirty="0"/>
              <a:t> Upload the sketch to the </a:t>
            </a:r>
            <a:r>
              <a:rPr lang="en-US" sz="900" b="1" dirty="0"/>
              <a:t>ESP8266 board</a:t>
            </a:r>
            <a:r>
              <a:rPr lang="en-US" sz="900" dirty="0"/>
              <a:t> (</a:t>
            </a:r>
            <a:r>
              <a:rPr lang="en-US" sz="900" i="1" dirty="0"/>
              <a:t>Sketch&gt;Upload-&gt;Save in default folder)</a:t>
            </a:r>
            <a:r>
              <a:rPr lang="en-US" sz="900" dirty="0"/>
              <a:t> </a:t>
            </a:r>
          </a:p>
          <a:p>
            <a:endParaRPr lang="en-US" sz="900" dirty="0"/>
          </a:p>
          <a:p>
            <a:pPr>
              <a:lnSpc>
                <a:spcPct val="104999"/>
              </a:lnSpc>
            </a:pPr>
            <a:endParaRPr lang="en-US" sz="900" dirty="0"/>
          </a:p>
          <a:p>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3"/>
          <a:stretch>
            <a:fillRect/>
          </a:stretch>
        </p:blipFill>
        <p:spPr>
          <a:xfrm>
            <a:off x="1464085" y="3555663"/>
            <a:ext cx="2057400" cy="120729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4"/>
          <a:stretch>
            <a:fillRect/>
          </a:stretch>
        </p:blipFill>
        <p:spPr>
          <a:xfrm>
            <a:off x="5613650" y="2237907"/>
            <a:ext cx="2057400" cy="1528763"/>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moisture_board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368" y="1437624"/>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368" y="2671345"/>
            <a:ext cx="2342672" cy="2052404"/>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moisture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The property name was chosen to be </a:t>
            </a:r>
            <a:r>
              <a:rPr lang="en-US" sz="900" b="1" i="1" dirty="0"/>
              <a:t>moisture </a:t>
            </a:r>
            <a:r>
              <a:rPr lang="en-US" sz="900" dirty="0"/>
              <a:t>in the code and the name has been chosen to be </a:t>
            </a:r>
            <a:r>
              <a:rPr lang="en-US" sz="900" b="1" i="1" dirty="0"/>
              <a:t>moisture</a:t>
            </a:r>
            <a:r>
              <a:rPr lang="en-US" sz="900" dirty="0"/>
              <a:t> as well, arbitrarily.  Since we are measuring humidity, the “</a:t>
            </a:r>
            <a:r>
              <a:rPr lang="en-US" sz="900" i="1" dirty="0"/>
              <a:t>Type”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883" y="2661743"/>
            <a:ext cx="2569046" cy="22477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ESP8266 board</a:t>
            </a:r>
          </a:p>
          <a:p>
            <a:r>
              <a:rPr lang="en-GB" sz="900" dirty="0"/>
              <a:t>To install the Arduino core for the ESP32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3.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install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4. Select your board</a:t>
            </a:r>
            <a:endParaRPr lang="en-US" sz="900" dirty="0"/>
          </a:p>
          <a:p>
            <a:pPr marL="0" indent="0">
              <a:buNone/>
            </a:pPr>
            <a:r>
              <a:rPr lang="en-US" sz="900" dirty="0"/>
              <a:t>Select “</a:t>
            </a:r>
            <a:r>
              <a:rPr lang="en-US" sz="900" b="1" i="1" dirty="0"/>
              <a:t>WEMOS LOLIN32</a:t>
            </a:r>
            <a:r>
              <a:rPr lang="en-US" sz="900" i="1" dirty="0"/>
              <a:t>” </a:t>
            </a:r>
            <a:r>
              <a:rPr lang="en-US" sz="900" dirty="0"/>
              <a:t>Module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5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6.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67894"/>
            <a:ext cx="8057542" cy="596094"/>
          </a:xfrm>
          <a:prstGeom prst="rect">
            <a:avLst/>
          </a:prstGeom>
        </p:spPr>
      </p:pic>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602443" lvl="1" indent="-342900">
              <a:buFont typeface="+mj-lt"/>
              <a:buAutoNum type="alphaLcPeriod" startAt="2"/>
            </a:pPr>
            <a:r>
              <a:rPr lang="en-US" sz="1201" dirty="0"/>
              <a:t>After logging in, you will be asked to create an organization and space.</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Create an organization at United Kingdom with one of the suggested names. </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Name your space '</a:t>
            </a:r>
            <a:r>
              <a:rPr lang="en-US" sz="1201" dirty="0" err="1"/>
              <a:t>yourName</a:t>
            </a:r>
            <a:r>
              <a:rPr lang="en-US" sz="1201" dirty="0"/>
              <a:t> dev' (change to your name) and continue.</a:t>
            </a:r>
            <a:endParaRPr lang="en-GB" sz="1201" dirty="0"/>
          </a:p>
          <a:p>
            <a:endParaRPr lang="en-US" dirty="0"/>
          </a:p>
        </p:txBody>
      </p:sp>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5"/>
            </a:pPr>
            <a:r>
              <a:rPr lang="en-US" sz="900" dirty="0"/>
              <a:t>Go to IBM Cloud Dashboard and press the </a:t>
            </a:r>
            <a:r>
              <a:rPr lang="en-US" sz="900" i="1" dirty="0"/>
              <a:t>“Catalog” </a:t>
            </a:r>
            <a:r>
              <a:rPr lang="en-US" sz="900" dirty="0"/>
              <a:t>button. </a:t>
            </a:r>
            <a:endParaRPr lang="en-GB" sz="900" dirty="0"/>
          </a:p>
          <a:p>
            <a:pPr marL="228600" indent="-228600">
              <a:buFont typeface="+mj-lt"/>
              <a:buAutoNum type="alphaLcPeriod" startAt="5"/>
            </a:pPr>
            <a:endParaRPr lang="en-US" sz="900" dirty="0"/>
          </a:p>
          <a:p>
            <a:pPr marL="228600" indent="-228600">
              <a:buFont typeface="+mj-lt"/>
              <a:buAutoNum type="alphaLcPeriod" startAt="5"/>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7"/>
            </a:pPr>
            <a:r>
              <a:rPr lang="en-US" sz="900" dirty="0"/>
              <a:t>Type your desired name in the “</a:t>
            </a:r>
            <a:r>
              <a:rPr lang="en-US" sz="900" i="1" dirty="0"/>
              <a:t>App name</a:t>
            </a:r>
            <a:r>
              <a:rPr lang="en-US" sz="900" dirty="0"/>
              <a:t>” field and press </a:t>
            </a:r>
            <a:r>
              <a:rPr lang="en-US" sz="900" i="1" dirty="0"/>
              <a:t>“Create” </a:t>
            </a:r>
            <a:r>
              <a:rPr lang="en-US" sz="900" dirty="0"/>
              <a:t>button.</a:t>
            </a:r>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r>
              <a:rPr lang="en-US" sz="900" dirty="0"/>
              <a:t>Go back to the IBM Cloud dashboard. On the left menu bar, choose “</a:t>
            </a:r>
            <a:r>
              <a:rPr lang="en-US" sz="900" i="1" dirty="0"/>
              <a:t>Internet of Things</a:t>
            </a:r>
            <a:r>
              <a:rPr lang="en-US" sz="900" dirty="0"/>
              <a:t>”. Select the service you have just created.</a:t>
            </a:r>
            <a:endParaRPr lang="en-GB"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endParaRPr lang="en-US" sz="900" dirty="0"/>
          </a:p>
          <a:p>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74" y="2309776"/>
            <a:ext cx="3634375" cy="1766924"/>
          </a:xfrm>
          <a:prstGeom prst="rect">
            <a:avLst/>
          </a:prstGeom>
        </p:spPr>
      </p:pic>
      <p:pic>
        <p:nvPicPr>
          <p:cNvPr id="10" name="Image9"/>
          <p:cNvPicPr/>
          <p:nvPr/>
        </p:nvPicPr>
        <p:blipFill>
          <a:blip r:embed="rId3"/>
          <a:stretch>
            <a:fillRect/>
          </a:stretch>
        </p:blipFill>
        <p:spPr bwMode="auto">
          <a:xfrm>
            <a:off x="4898398" y="1602838"/>
            <a:ext cx="3804903" cy="179806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397" y="3831477"/>
            <a:ext cx="3804903" cy="1188852"/>
          </a:xfrm>
          <a:prstGeom prst="rect">
            <a:avLst/>
          </a:prstGeom>
        </p:spPr>
      </p:pic>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7"/>
            </a:pPr>
            <a:endParaRPr lang="en-GB" sz="900" dirty="0"/>
          </a:p>
          <a:p>
            <a:pPr marL="228600" indent="-228600">
              <a:buFont typeface="+mj-lt"/>
              <a:buAutoNum type="alphaLcPeriod" startAt="9"/>
            </a:pPr>
            <a:r>
              <a:rPr lang="en-GB" sz="900" dirty="0"/>
              <a:t>Select the Internet of Things Service from the Cloud Foundry Services “</a:t>
            </a:r>
            <a:r>
              <a:rPr lang="en-GB" sz="900" i="1" dirty="0" err="1"/>
              <a:t>YourName</a:t>
            </a:r>
            <a:r>
              <a:rPr lang="en-GB" sz="900" i="1" dirty="0"/>
              <a:t>-</a:t>
            </a:r>
            <a:r>
              <a:rPr lang="en-GB" sz="900" i="1" dirty="0" err="1"/>
              <a:t>iotf</a:t>
            </a:r>
            <a:r>
              <a:rPr lang="en-GB" sz="900" i="1" dirty="0"/>
              <a:t>-service</a:t>
            </a:r>
            <a:r>
              <a:rPr lang="en-GB" sz="900" dirty="0"/>
              <a:t>”.</a:t>
            </a: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10"/>
            </a:pPr>
            <a:endParaRPr lang="en-US" sz="900" dirty="0"/>
          </a:p>
          <a:p>
            <a:pPr marL="228600" indent="-228600">
              <a:buFont typeface="+mj-lt"/>
              <a:buAutoNum type="alphaLcPeriod" startAt="10"/>
            </a:pPr>
            <a:r>
              <a:rPr lang="en-US" sz="900" dirty="0"/>
              <a:t>Proceed by launching the platform. This might take some time. If the progress indicator keeps loading for more than 2 minutes, please refresh your web browser. </a:t>
            </a:r>
            <a:r>
              <a:rPr lang="en-GB" sz="900" dirty="0"/>
              <a:t> </a:t>
            </a:r>
            <a:endParaRPr lang="en-US" sz="9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2140794"/>
            <a:ext cx="3649875" cy="228568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928" y="2302891"/>
            <a:ext cx="3730975" cy="1961494"/>
          </a:xfrm>
          <a:prstGeom prst="rect">
            <a:avLst/>
          </a:prstGeom>
        </p:spPr>
      </p:pic>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9104</TotalTime>
  <Words>1689</Words>
  <Application>Microsoft Macintosh PowerPoint</Application>
  <PresentationFormat>On-screen Show (16:9)</PresentationFormat>
  <Paragraphs>543</Paragraphs>
  <Slides>30</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ＭＳ 明朝</vt:lpstr>
      <vt:lpstr>Arial</vt:lpstr>
      <vt:lpstr>Arial Regular</vt:lpstr>
      <vt:lpstr>Helvetica Neue</vt:lpstr>
      <vt:lpstr>Helvetica Neue LT Std 55 Roman</vt:lpstr>
      <vt:lpstr>Helvetica Neue LT Std 57 Condensed</vt:lpstr>
      <vt:lpstr>HelvNeue Light for IBM</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PowerPoint Presentation</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48</cp:revision>
  <dcterms:created xsi:type="dcterms:W3CDTF">2018-10-22T09:23:55Z</dcterms:created>
  <dcterms:modified xsi:type="dcterms:W3CDTF">2018-10-28T18:08:55Z</dcterms:modified>
  <cp:category/>
</cp:coreProperties>
</file>